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6" r:id="rId4"/>
    <p:sldId id="267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8" r:id="rId13"/>
    <p:sldId id="274" r:id="rId14"/>
    <p:sldId id="269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>
        <p:scale>
          <a:sx n="68" d="100"/>
          <a:sy n="68" d="100"/>
        </p:scale>
        <p:origin x="134" y="-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2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1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7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3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1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48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59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8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1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3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C694-2802-4F7C-B512-A97A4DF422F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B9F35-81F9-473D-84A0-DCB03F731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3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smtClean="0"/>
              <a:t>Foreign policy and national security of Kazakhstan </a:t>
            </a:r>
            <a:br>
              <a:rPr lang="en-US" b="1" cap="all" dirty="0" smtClean="0"/>
            </a:br>
            <a:r>
              <a:rPr lang="en-US" b="1" cap="all" dirty="0" smtClean="0"/>
              <a:t>lecture 13</a:t>
            </a:r>
            <a:endParaRPr lang="en-US" b="1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Marem Buzurtanova </a:t>
            </a:r>
          </a:p>
          <a:p>
            <a:r>
              <a:rPr lang="en-US" dirty="0" smtClean="0"/>
              <a:t>Almaty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843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 dictionary definition of </a:t>
            </a:r>
            <a:r>
              <a:rPr lang="en-US" sz="5400" b="1" dirty="0" smtClean="0"/>
              <a:t>extremism </a:t>
            </a:r>
            <a:r>
              <a:rPr lang="en-US" dirty="0" smtClean="0"/>
              <a:t>is "the quality or state of being extreme" or "the advocacy of extreme measures or views". </a:t>
            </a:r>
            <a:r>
              <a:rPr lang="en-US" dirty="0"/>
              <a:t>I</a:t>
            </a:r>
            <a:r>
              <a:rPr lang="en-US" dirty="0" smtClean="0"/>
              <a:t>n a political or religious sense, this is an </a:t>
            </a:r>
            <a:r>
              <a:rPr lang="en-US" b="1" i="1" dirty="0" smtClean="0"/>
              <a:t>ideology</a:t>
            </a:r>
            <a:r>
              <a:rPr lang="en-US" dirty="0" smtClean="0"/>
              <a:t> that is considered to be far </a:t>
            </a:r>
            <a:r>
              <a:rPr lang="en-US" b="1" i="1" dirty="0" smtClean="0"/>
              <a:t>outside the mainstream </a:t>
            </a:r>
            <a:r>
              <a:rPr lang="en-US" dirty="0" smtClean="0"/>
              <a:t>attitudes of society.  The term is a </a:t>
            </a:r>
            <a:r>
              <a:rPr lang="en-US" b="1" i="1" dirty="0" smtClean="0"/>
              <a:t>normative</a:t>
            </a:r>
            <a:r>
              <a:rPr lang="en-US" dirty="0" smtClean="0"/>
              <a:t> one. </a:t>
            </a:r>
          </a:p>
          <a:p>
            <a:pPr marL="0" indent="0">
              <a:buNone/>
            </a:pPr>
            <a:r>
              <a:rPr lang="en-US" dirty="0" smtClean="0"/>
              <a:t>According to </a:t>
            </a:r>
            <a:r>
              <a:rPr lang="en-US" dirty="0" err="1" smtClean="0"/>
              <a:t>Wintrobe</a:t>
            </a:r>
            <a:r>
              <a:rPr lang="en-US" dirty="0" smtClean="0"/>
              <a:t>, extremists manifest some common characteristics: </a:t>
            </a:r>
          </a:p>
          <a:p>
            <a:r>
              <a:rPr lang="en-US" dirty="0" smtClean="0"/>
              <a:t>Being against any compromise with the other side.</a:t>
            </a:r>
          </a:p>
          <a:p>
            <a:r>
              <a:rPr lang="en-US" dirty="0" smtClean="0"/>
              <a:t>Being entirely sure of their position.</a:t>
            </a:r>
          </a:p>
          <a:p>
            <a:r>
              <a:rPr lang="en-US" dirty="0" smtClean="0"/>
              <a:t>Advocating and sometimes using violence to achieve their ends.</a:t>
            </a:r>
          </a:p>
          <a:p>
            <a:r>
              <a:rPr lang="en-US" dirty="0" smtClean="0"/>
              <a:t>Being nationalistic.</a:t>
            </a:r>
          </a:p>
          <a:p>
            <a:r>
              <a:rPr lang="en-US" dirty="0" smtClean="0"/>
              <a:t>Being intolerant of dissent within their group.</a:t>
            </a:r>
          </a:p>
          <a:p>
            <a:r>
              <a:rPr lang="en-US" dirty="0" smtClean="0"/>
              <a:t>Demonizing the other side.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587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800" b="1" dirty="0"/>
              <a:t>S</a:t>
            </a:r>
            <a:r>
              <a:rPr lang="en-US" sz="4800" b="1" dirty="0" smtClean="0"/>
              <a:t>eparatism</a:t>
            </a:r>
            <a:r>
              <a:rPr lang="en-US" dirty="0" smtClean="0"/>
              <a:t> is commonly taken as an advocacy of cultural, ethnic, tribal, religious, racial, governmental or gender separation from a larger group. As with secession, separatism conventionally refers to full political separation, not greater autonomy. </a:t>
            </a:r>
          </a:p>
          <a:p>
            <a:pPr marL="0" indent="0">
              <a:buNone/>
            </a:pPr>
            <a:r>
              <a:rPr lang="en-US" dirty="0" smtClean="0"/>
              <a:t>Groups’ separatist motivations:</a:t>
            </a:r>
          </a:p>
          <a:p>
            <a:pPr marL="0" indent="0">
              <a:buNone/>
            </a:pPr>
            <a:r>
              <a:rPr lang="en-US" dirty="0" smtClean="0"/>
              <a:t>Emotional resentment and hatred of rival communities.</a:t>
            </a:r>
          </a:p>
          <a:p>
            <a:pPr marL="0" indent="0">
              <a:buNone/>
            </a:pPr>
            <a:r>
              <a:rPr lang="en-US" dirty="0" smtClean="0"/>
              <a:t>Protection from genocide and ethnic cleansing.</a:t>
            </a:r>
          </a:p>
          <a:p>
            <a:pPr marL="0" indent="0">
              <a:buNone/>
            </a:pPr>
            <a:r>
              <a:rPr lang="en-US" dirty="0" smtClean="0"/>
              <a:t>Resistance by victims of oppression, including denigration of their language, culture or religion.</a:t>
            </a:r>
          </a:p>
          <a:p>
            <a:pPr marL="0" indent="0">
              <a:buNone/>
            </a:pPr>
            <a:r>
              <a:rPr lang="en-US" dirty="0" smtClean="0"/>
              <a:t>Influence and propaganda by those inside and outside the region who hope to gain politically from intergroup conflict and hatred.</a:t>
            </a:r>
          </a:p>
          <a:p>
            <a:pPr marL="0" indent="0">
              <a:buNone/>
            </a:pPr>
            <a:r>
              <a:rPr lang="en-US" dirty="0" smtClean="0"/>
              <a:t>Economic and political dominance of one group that does not share power and privilege in an egalitarian fashion.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eeking to end economic exploitation by more powerful group or to escape economic redistribution from a richer to a poorer group.</a:t>
            </a:r>
          </a:p>
          <a:p>
            <a:pPr marL="0" indent="0">
              <a:buNone/>
            </a:pPr>
            <a:r>
              <a:rPr lang="en-US" dirty="0" smtClean="0"/>
              <a:t>Preservation of threatened religious, language or other cultural tradition.</a:t>
            </a:r>
          </a:p>
          <a:p>
            <a:pPr marL="0" indent="0">
              <a:buNone/>
            </a:pPr>
            <a:r>
              <a:rPr lang="en-US" dirty="0" smtClean="0"/>
              <a:t>Geopolitical power vacuum from breakup of larger states or empires and continuing fragmentation as more and more states break up.</a:t>
            </a:r>
          </a:p>
          <a:p>
            <a:pPr marL="0" indent="0">
              <a:buNone/>
            </a:pPr>
            <a:r>
              <a:rPr lang="en-US" dirty="0" smtClean="0"/>
              <a:t>Feeling that the perceived nation was added to the larger state by illegitimate means.</a:t>
            </a:r>
          </a:p>
          <a:p>
            <a:pPr marL="0" indent="0">
              <a:buNone/>
            </a:pPr>
            <a:r>
              <a:rPr lang="en-US" dirty="0" smtClean="0"/>
              <a:t>The perception that the state can no longer support one's own group or has betrayed their interests.</a:t>
            </a:r>
          </a:p>
          <a:p>
            <a:pPr marL="0" indent="0">
              <a:buNone/>
            </a:pPr>
            <a:r>
              <a:rPr lang="en-US" dirty="0" smtClean="0"/>
              <a:t>Opposition to political decisions.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07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33" y="1028700"/>
            <a:ext cx="11182879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right of a people to </a:t>
            </a:r>
            <a:r>
              <a:rPr lang="en-US" sz="4800" b="1" dirty="0" smtClean="0"/>
              <a:t>self-determination </a:t>
            </a:r>
            <a:r>
              <a:rPr lang="en-US" dirty="0" smtClean="0"/>
              <a:t>in international law is commonly regarded as a jus cogens rule by the United Nations, it was encouraged by Vladimir Lenin and in Woodrow Wilson’s Fourteen Points (1918): “People may now be dominated and governed only by their own consent“:</a:t>
            </a:r>
          </a:p>
          <a:p>
            <a:pPr marL="0" indent="0">
              <a:buNone/>
            </a:pPr>
            <a:r>
              <a:rPr lang="en-US" dirty="0" smtClean="0"/>
              <a:t>Article 1 (2): "To develop friendly relations among nations based on respect for the principle of equal rights and self-determination of peoples, and to take other appropriate measures to strengthen universal peace."</a:t>
            </a:r>
          </a:p>
          <a:p>
            <a:pPr marL="0" indent="0">
              <a:buNone/>
            </a:pPr>
            <a:r>
              <a:rPr lang="en-US" dirty="0" smtClean="0"/>
              <a:t>Article 1 in the International Covenant on Civil and Political Rights and the International Covenant on Economic, Social and Cultural Rights: "All peoples have the right of self-determination. By virtue of that right they freely determine their political status and freely pursue their economic, social and cultural development. "</a:t>
            </a:r>
          </a:p>
          <a:p>
            <a:pPr marL="0" indent="0">
              <a:buNone/>
            </a:pPr>
            <a:r>
              <a:rPr lang="en-US" dirty="0" smtClean="0"/>
              <a:t>The UNDHR Article 15: “everyone has the right to a nationality and that no one should be arbitrarily deprived of a nationality or denied the right to change nationality”.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53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dirty="0" smtClean="0"/>
              <a:t>The United Nations General Assembly Resolution 1514 provided a legal linkage between self-determination and decolonization and postulated a new international law-based right of freedom to exercise economic self-determination. </a:t>
            </a:r>
          </a:p>
          <a:p>
            <a:pPr marL="0" indent="0">
              <a:buNone/>
            </a:pPr>
            <a:r>
              <a:rPr lang="en-US" sz="3400" dirty="0"/>
              <a:t>N</a:t>
            </a:r>
            <a:r>
              <a:rPr lang="en-US" sz="3400" dirty="0" smtClean="0"/>
              <a:t>ew states are recognized by the legal doctrine of </a:t>
            </a:r>
            <a:r>
              <a:rPr lang="en-US" sz="3400" b="1" i="1" dirty="0" err="1" smtClean="0"/>
              <a:t>uti</a:t>
            </a:r>
            <a:r>
              <a:rPr lang="en-US" sz="3400" b="1" i="1" dirty="0" smtClean="0"/>
              <a:t> </a:t>
            </a:r>
            <a:r>
              <a:rPr lang="en-US" sz="3400" b="1" i="1" dirty="0" err="1" smtClean="0"/>
              <a:t>possidetis</a:t>
            </a:r>
            <a:r>
              <a:rPr lang="en-US" sz="3400" b="1" i="1" dirty="0" smtClean="0"/>
              <a:t> juris: </a:t>
            </a:r>
            <a:r>
              <a:rPr lang="en-US" sz="3400" dirty="0" smtClean="0"/>
              <a:t>old </a:t>
            </a:r>
            <a:r>
              <a:rPr lang="en-US" sz="3400" b="1" dirty="0" smtClean="0"/>
              <a:t>administrative boundaries become international boundaries </a:t>
            </a:r>
            <a:r>
              <a:rPr lang="en-US" sz="3400" dirty="0" smtClean="0"/>
              <a:t>upon independence. According to the Helsinki Final Act of 1975, the UN, ICJ and international law experts, there is </a:t>
            </a:r>
            <a:r>
              <a:rPr lang="en-US" sz="3400" b="1" dirty="0" smtClean="0"/>
              <a:t>no contradiction between the principles of self-determination and territorial integrity</a:t>
            </a:r>
            <a:r>
              <a:rPr lang="en-US" sz="3400" dirty="0" smtClean="0"/>
              <a:t>, with the latter taking precedence. 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648950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Questions:</a:t>
            </a:r>
          </a:p>
          <a:p>
            <a:pPr marL="0" indent="0">
              <a:buNone/>
            </a:pPr>
            <a:r>
              <a:rPr lang="en-US" sz="3600" b="1" dirty="0" smtClean="0"/>
              <a:t>•	What is the historic understanding of the notion of threat to national security?</a:t>
            </a:r>
          </a:p>
          <a:p>
            <a:pPr marL="0" indent="0">
              <a:buNone/>
            </a:pPr>
            <a:r>
              <a:rPr lang="en-US" sz="3600" b="1" dirty="0" smtClean="0"/>
              <a:t>•	When and how non-traditional security threats are recognized in politics and scholarship of IR?</a:t>
            </a:r>
          </a:p>
          <a:p>
            <a:pPr marL="0" indent="0">
              <a:buNone/>
            </a:pPr>
            <a:r>
              <a:rPr lang="en-US" sz="3600" b="1" dirty="0" smtClean="0"/>
              <a:t>•	What are the most acute traditional and non-traditional security threats in the world? </a:t>
            </a:r>
          </a:p>
          <a:p>
            <a:pPr marL="0" indent="0">
              <a:buNone/>
            </a:pPr>
            <a:r>
              <a:rPr lang="en-US" sz="3600" b="1" dirty="0" smtClean="0"/>
              <a:t>•	What are the most acute traditional and non-traditional security threats for Kazakhstan?</a:t>
            </a:r>
          </a:p>
        </p:txBody>
      </p:sp>
    </p:spTree>
    <p:extLst>
      <p:ext uri="{BB962C8B-B14F-4D97-AF65-F5344CB8AC3E}">
        <p14:creationId xmlns:p14="http://schemas.microsoft.com/office/powerpoint/2010/main" val="3174734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000" b="1" cap="all" dirty="0" smtClean="0"/>
              <a:t>Reading:</a:t>
            </a:r>
          </a:p>
          <a:p>
            <a:pPr marL="0" indent="0">
              <a:buNone/>
            </a:pPr>
            <a:r>
              <a:rPr lang="en-US" sz="3000" dirty="0" smtClean="0"/>
              <a:t>	</a:t>
            </a:r>
            <a:r>
              <a:rPr lang="en-US" sz="3000" b="1" dirty="0" err="1" smtClean="0"/>
              <a:t>Brauch</a:t>
            </a:r>
            <a:r>
              <a:rPr lang="en-US" sz="3000" b="1" dirty="0" smtClean="0"/>
              <a:t>, H. G. (2010). Security threats, challenges, vulnerability and risks</a:t>
            </a:r>
            <a:r>
              <a:rPr lang="en-US" sz="3000" dirty="0" smtClean="0"/>
              <a:t>. https://www.eolss.net/sample-chapters/C14/E1-39B-02.pdf  </a:t>
            </a: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	</a:t>
            </a:r>
            <a:r>
              <a:rPr lang="en-US" sz="3000" b="1" dirty="0" smtClean="0"/>
              <a:t>Swanström, N. (2010). Traditional and Non-Traditional Security Threats in Central Asia: Connecting the New and the Old. </a:t>
            </a:r>
            <a:r>
              <a:rPr lang="en-US" sz="3000" dirty="0" smtClean="0"/>
              <a:t>https://www.researchgate.net/profile/Niklas_Swanstroem/publication/262420563_Traditional_and_Non-Traditional_Security_Threats_in_Central_Asia_Connecting_the_New_and_the_Old/links/566e9a5e08aea0892c529ddd/Traditional-and-Non-Traditional-Security-Threats-in-Central-Asia-Connecting-the-New-and-the-Old.pdf</a:t>
            </a:r>
          </a:p>
          <a:p>
            <a:pPr marL="0" indent="0">
              <a:buNone/>
            </a:pPr>
            <a:r>
              <a:rPr lang="en-US" sz="3000" dirty="0" smtClean="0"/>
              <a:t>	</a:t>
            </a:r>
            <a:r>
              <a:rPr lang="en-US" sz="3000" b="1" dirty="0" err="1" smtClean="0"/>
              <a:t>Şahin</a:t>
            </a:r>
            <a:r>
              <a:rPr lang="en-US" sz="3000" b="1" dirty="0" smtClean="0"/>
              <a:t>, E. (2020). Re-Envisioning Non-Traditional Security in a Multi-Polarizing World: The Case of the SCO. </a:t>
            </a:r>
            <a:r>
              <a:rPr lang="en-US" sz="3000" dirty="0" smtClean="0"/>
              <a:t>https://briqjournal.com/download/re-envisioning-non-traditional-security-in-a-multi-polarizing-world-the-case-of-the-sco/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95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3574"/>
          </a:xfrm>
        </p:spPr>
        <p:txBody>
          <a:bodyPr>
            <a:normAutofit/>
          </a:bodyPr>
          <a:lstStyle/>
          <a:p>
            <a:pPr lvl="0" algn="ctr">
              <a:spcBef>
                <a:spcPts val="1000"/>
              </a:spcBef>
            </a:pPr>
            <a:r>
              <a:rPr lang="en-US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LECTURE 13 - Traditional and non-traditional security threats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1000" dirty="0" smtClean="0"/>
              <a:t>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Terms to Be Introduced:</a:t>
            </a:r>
          </a:p>
          <a:p>
            <a:pPr marL="0" indent="0">
              <a:buNone/>
            </a:pPr>
            <a:r>
              <a:rPr lang="en-US" dirty="0" smtClean="0"/>
              <a:t>•	Traditional threat to the national security;</a:t>
            </a:r>
          </a:p>
          <a:p>
            <a:pPr marL="0" indent="0">
              <a:buNone/>
            </a:pPr>
            <a:r>
              <a:rPr lang="en-US" dirty="0" smtClean="0"/>
              <a:t>•	Armed conflict;</a:t>
            </a:r>
          </a:p>
          <a:p>
            <a:pPr marL="0" indent="0">
              <a:buNone/>
            </a:pPr>
            <a:r>
              <a:rPr lang="en-US" dirty="0" smtClean="0"/>
              <a:t>•	Act of aggression;</a:t>
            </a:r>
          </a:p>
          <a:p>
            <a:pPr marL="0" indent="0">
              <a:buNone/>
            </a:pPr>
            <a:r>
              <a:rPr lang="en-US" dirty="0" smtClean="0"/>
              <a:t>•	Hostilities;</a:t>
            </a:r>
          </a:p>
          <a:p>
            <a:pPr marL="0" indent="0">
              <a:buNone/>
            </a:pPr>
            <a:r>
              <a:rPr lang="en-US" dirty="0" smtClean="0"/>
              <a:t>•	Cease fire;</a:t>
            </a:r>
          </a:p>
          <a:p>
            <a:pPr marL="0" indent="0">
              <a:buNone/>
            </a:pPr>
            <a:r>
              <a:rPr lang="en-US" dirty="0" smtClean="0"/>
              <a:t>•	Truce;</a:t>
            </a:r>
          </a:p>
          <a:p>
            <a:pPr marL="0" indent="0">
              <a:buNone/>
            </a:pPr>
            <a:r>
              <a:rPr lang="en-US" dirty="0" smtClean="0"/>
              <a:t>•	Peace;</a:t>
            </a:r>
          </a:p>
          <a:p>
            <a:pPr marL="0" indent="0">
              <a:buNone/>
            </a:pPr>
            <a:r>
              <a:rPr lang="en-US" dirty="0" smtClean="0"/>
              <a:t>•	Conflict resolution;</a:t>
            </a:r>
          </a:p>
          <a:p>
            <a:pPr marL="0" indent="0">
              <a:buNone/>
            </a:pPr>
            <a:r>
              <a:rPr lang="en-US" dirty="0" smtClean="0"/>
              <a:t>•	Preventive diplomacy;</a:t>
            </a:r>
          </a:p>
          <a:p>
            <a:pPr marL="0" indent="0">
              <a:buNone/>
            </a:pPr>
            <a:r>
              <a:rPr lang="en-US" dirty="0" smtClean="0"/>
              <a:t>•	Terrorism;</a:t>
            </a:r>
          </a:p>
          <a:p>
            <a:pPr marL="0" indent="0">
              <a:buNone/>
            </a:pPr>
            <a:r>
              <a:rPr lang="en-US" dirty="0" smtClean="0"/>
              <a:t>•	Extremism;</a:t>
            </a:r>
          </a:p>
          <a:p>
            <a:pPr marL="0" indent="0">
              <a:buNone/>
            </a:pPr>
            <a:r>
              <a:rPr lang="en-US" dirty="0" smtClean="0"/>
              <a:t>•	Separatism;</a:t>
            </a:r>
          </a:p>
          <a:p>
            <a:pPr marL="0" indent="0">
              <a:buNone/>
            </a:pPr>
            <a:r>
              <a:rPr lang="en-US" dirty="0" smtClean="0"/>
              <a:t>•	Self-determination;</a:t>
            </a:r>
          </a:p>
          <a:p>
            <a:pPr marL="0" indent="0">
              <a:buNone/>
            </a:pPr>
            <a:r>
              <a:rPr lang="en-US" dirty="0" smtClean="0"/>
              <a:t>•	Territorial integrity.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757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the traditional understanding of the security of the state, the threat to the security system was </a:t>
            </a:r>
            <a:r>
              <a:rPr lang="en-US" b="1" i="1" dirty="0" smtClean="0"/>
              <a:t>pure of a military nature</a:t>
            </a:r>
            <a:r>
              <a:rPr lang="en-US" dirty="0" smtClean="0"/>
              <a:t>. Challenges, risks, and threats to security are complex and can be manifested at the </a:t>
            </a:r>
            <a:r>
              <a:rPr lang="en-US" b="1" i="1" dirty="0" smtClean="0"/>
              <a:t>national, regional and global level</a:t>
            </a:r>
            <a:r>
              <a:rPr lang="en-US" dirty="0" smtClean="0"/>
              <a:t>. The </a:t>
            </a:r>
            <a:r>
              <a:rPr lang="en-US" b="1" i="1" dirty="0" smtClean="0"/>
              <a:t>danger of armed aggression has been significantly reduced globally.</a:t>
            </a:r>
            <a:r>
              <a:rPr lang="en-US" dirty="0" smtClean="0"/>
              <a:t> However, we are witnessing the constant emergence of new armed conflicts, which generally have a national or possibly regional character: </a:t>
            </a:r>
            <a:r>
              <a:rPr lang="en-US" b="1" i="1" dirty="0" smtClean="0"/>
              <a:t>armed conflicts, escalation of terrorism and border, territorial and other disputes between states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i="1" dirty="0" smtClean="0"/>
              <a:t>armed conflict threats </a:t>
            </a:r>
            <a:r>
              <a:rPr lang="en-US" dirty="0" smtClean="0"/>
              <a:t>are the threats of </a:t>
            </a:r>
            <a:r>
              <a:rPr lang="en-US" b="1" i="1" dirty="0" smtClean="0"/>
              <a:t>massive use of conventional weapons and weapons of mass destruction</a:t>
            </a:r>
            <a:r>
              <a:rPr lang="en-US" dirty="0" smtClean="0"/>
              <a:t> that can endanger the security of the state and its population. These threats we can divide to the threats that come from outside of the state like </a:t>
            </a:r>
            <a:r>
              <a:rPr lang="en-US" b="1" i="1" dirty="0" smtClean="0"/>
              <a:t>armed aggression, armed intervention, and armed pressures</a:t>
            </a:r>
            <a:r>
              <a:rPr lang="en-US" dirty="0" smtClean="0"/>
              <a:t>, as well as threats that come from inside the country like </a:t>
            </a:r>
            <a:r>
              <a:rPr lang="en-US" b="1" i="1" dirty="0" smtClean="0"/>
              <a:t>armed rebellion and civil war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582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Rome Statute of the International Criminal Court articles 8 </a:t>
            </a:r>
            <a:r>
              <a:rPr lang="en-US" sz="4000" b="1" dirty="0" err="1" smtClean="0"/>
              <a:t>bis</a:t>
            </a:r>
            <a:r>
              <a:rPr lang="en-US" sz="4000" b="1" dirty="0" smtClean="0"/>
              <a:t> 1 and 2.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i="1" dirty="0" smtClean="0"/>
              <a:t>act of aggression </a:t>
            </a:r>
            <a:r>
              <a:rPr lang="en-US" dirty="0" smtClean="0"/>
              <a:t>means "the use of armed force by a State against the sovereignty, territorial integrity or political independence of another State, or in any other manner inconsistent with the Charter of the United Nations."</a:t>
            </a:r>
          </a:p>
          <a:p>
            <a:pPr marL="0" indent="0">
              <a:buNone/>
            </a:pPr>
            <a:r>
              <a:rPr lang="en-US" dirty="0" smtClean="0"/>
              <a:t>These acts can include, among others, invasion, military occupation, and annexation by the use of force, blockade by the ports or coasts.</a:t>
            </a:r>
          </a:p>
          <a:p>
            <a:pPr marL="0" indent="0">
              <a:buNone/>
            </a:pPr>
            <a:r>
              <a:rPr lang="en-US" dirty="0" smtClean="0"/>
              <a:t>The crime of aggression means "the planning, preparation, initiation or execution, by a person in a position effectively to exercise control over or to direct the political or military action of a State, of an act of aggression which, by its character, gravity and scale, constitutes a manifest violation of the Charter of the United Nations."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503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b="1" dirty="0" smtClean="0"/>
              <a:t>Hostilities</a:t>
            </a:r>
            <a:r>
              <a:rPr lang="en-US" sz="4400" dirty="0" smtClean="0"/>
              <a:t>;</a:t>
            </a:r>
            <a:r>
              <a:rPr lang="en-US" dirty="0" smtClean="0"/>
              <a:t> the collective resort by the parties to an armed conflict to means and/or methods of injuring the enemy.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sz="4400" b="1" dirty="0" smtClean="0"/>
              <a:t>ceasefire</a:t>
            </a:r>
            <a:r>
              <a:rPr lang="en-US" dirty="0" smtClean="0"/>
              <a:t> (or </a:t>
            </a:r>
            <a:r>
              <a:rPr lang="en-US" b="1" dirty="0" smtClean="0"/>
              <a:t>truce</a:t>
            </a:r>
            <a:r>
              <a:rPr lang="en-US" dirty="0" smtClean="0"/>
              <a:t>) is a temporary stoppage of a war in which each side agrees with the other to suspend aggressive actions.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400" b="1" dirty="0" smtClean="0"/>
              <a:t>Peace</a:t>
            </a:r>
            <a:r>
              <a:rPr lang="en-US" b="1" dirty="0" smtClean="0"/>
              <a:t> </a:t>
            </a:r>
            <a:r>
              <a:rPr lang="en-US" dirty="0" smtClean="0"/>
              <a:t>is a concept of societal friendship and harmony in the </a:t>
            </a:r>
            <a:r>
              <a:rPr lang="en-US" b="1" dirty="0" smtClean="0"/>
              <a:t>absence of hostility and violence.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Peacemaking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Peacekeeping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Peace </a:t>
            </a:r>
            <a:r>
              <a:rPr lang="en-US" dirty="0" smtClean="0"/>
              <a:t>enforcement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298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 smtClean="0"/>
              <a:t>Conflict resolution </a:t>
            </a:r>
            <a:r>
              <a:rPr lang="en-US" dirty="0" smtClean="0"/>
              <a:t>is the process by which two or more parties reach a peaceful resolution to a dispute. Under the UN charter all member states promised to resolve their disputes by peaceful means (</a:t>
            </a:r>
            <a:r>
              <a:rPr lang="en-US" i="1" dirty="0" smtClean="0"/>
              <a:t>political</a:t>
            </a:r>
            <a:r>
              <a:rPr lang="en-US" dirty="0" smtClean="0"/>
              <a:t>: negotiation, enquiry, conciliation, mediation and others and </a:t>
            </a:r>
            <a:r>
              <a:rPr lang="en-US" i="1" dirty="0" smtClean="0"/>
              <a:t>judicial</a:t>
            </a:r>
            <a:r>
              <a:rPr lang="en-US" dirty="0" smtClean="0"/>
              <a:t>: arbitration and courts) and not use armed force.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800" b="1" dirty="0" smtClean="0"/>
              <a:t>Preventive diplomacy </a:t>
            </a:r>
            <a:r>
              <a:rPr lang="en-US" dirty="0" smtClean="0"/>
              <a:t>is action to prevent disputes from arising between parties, to prevent existing disputes from escalating into conflicts and to limit the spread of the latter when they occur. </a:t>
            </a:r>
            <a:r>
              <a:rPr lang="en-US" i="1" dirty="0" smtClean="0"/>
              <a:t>UN Secretary General Report "Agenda for Peace", 1992</a:t>
            </a:r>
          </a:p>
        </p:txBody>
      </p:sp>
    </p:spTree>
    <p:extLst>
      <p:ext uri="{BB962C8B-B14F-4D97-AF65-F5344CB8AC3E}">
        <p14:creationId xmlns:p14="http://schemas.microsoft.com/office/powerpoint/2010/main" val="383253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The terms </a:t>
            </a:r>
            <a:r>
              <a:rPr lang="en-US" sz="4000" b="1" dirty="0" smtClean="0"/>
              <a:t>terrorist</a:t>
            </a:r>
            <a:r>
              <a:rPr lang="en-US" dirty="0" smtClean="0"/>
              <a:t> and </a:t>
            </a:r>
            <a:r>
              <a:rPr lang="en-US" sz="3900" b="1" dirty="0" smtClean="0"/>
              <a:t>terrorism</a:t>
            </a:r>
            <a:r>
              <a:rPr lang="en-US" dirty="0" smtClean="0"/>
              <a:t> originated during the French Revolution of the late 18th century. There is still no consensus over the definition. </a:t>
            </a:r>
          </a:p>
          <a:p>
            <a:pPr marL="0" indent="0">
              <a:buNone/>
            </a:pPr>
            <a:r>
              <a:rPr lang="en-US" dirty="0" smtClean="0"/>
              <a:t>Michael </a:t>
            </a:r>
            <a:r>
              <a:rPr lang="en-US" dirty="0" err="1" smtClean="0"/>
              <a:t>Walzer</a:t>
            </a:r>
            <a:r>
              <a:rPr lang="en-US" dirty="0" smtClean="0"/>
              <a:t>: "Terrorism is the deliberate killing of innocent people, at random, to spread fear through a whole population and force the hand of its political leaders“;</a:t>
            </a:r>
          </a:p>
          <a:p>
            <a:pPr marL="0" indent="0">
              <a:buNone/>
            </a:pPr>
            <a:r>
              <a:rPr lang="en-US" dirty="0" smtClean="0"/>
              <a:t>Virginia Page: “the use of intentional violence for political or religious purposes”;</a:t>
            </a:r>
          </a:p>
          <a:p>
            <a:pPr marL="0" indent="0">
              <a:buNone/>
            </a:pPr>
            <a:r>
              <a:rPr lang="en-US" dirty="0" smtClean="0"/>
              <a:t>Jeremy </a:t>
            </a:r>
            <a:r>
              <a:rPr lang="en-US" dirty="0" err="1" smtClean="0"/>
              <a:t>Wisnewski</a:t>
            </a:r>
            <a:r>
              <a:rPr lang="en-US" dirty="0"/>
              <a:t>:</a:t>
            </a:r>
            <a:r>
              <a:rPr lang="en-US" dirty="0" smtClean="0"/>
              <a:t> “violence during peacetime or in the context of war against non-combatants (mostly civilians and neutral military personnel)”; </a:t>
            </a:r>
          </a:p>
          <a:p>
            <a:pPr marL="0" indent="0">
              <a:buNone/>
            </a:pPr>
            <a:r>
              <a:rPr lang="en-US" dirty="0" smtClean="0"/>
              <a:t>Secretary-General of the United Nations Report: “terrorism </a:t>
            </a:r>
            <a:r>
              <a:rPr lang="en-US" dirty="0"/>
              <a:t>i</a:t>
            </a:r>
            <a:r>
              <a:rPr lang="en-US" dirty="0" smtClean="0"/>
              <a:t>s any act intended to cause death or serious bodily harm to civilians or non-combatants with the purpose of intimidating a population or compelling a government or an international organization to do or abstain from doing any act”.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8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785813"/>
            <a:ext cx="11272837" cy="59293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T</a:t>
            </a:r>
            <a:r>
              <a:rPr lang="en-US" sz="2000" dirty="0" smtClean="0"/>
              <a:t>he United Nations was unable to conclude a </a:t>
            </a:r>
            <a:r>
              <a:rPr lang="en-US" sz="2000" b="1" i="1" dirty="0" smtClean="0"/>
              <a:t>Comprehensive Convention on International Terrorism</a:t>
            </a:r>
            <a:r>
              <a:rPr lang="en-US" sz="2000" dirty="0" smtClean="0"/>
              <a:t> that incorporates a single, all-encompassing, legally binding, criminal law definition of terrorism. There are a series of </a:t>
            </a:r>
            <a:r>
              <a:rPr lang="en-US" sz="2000" b="1" i="1" dirty="0" smtClean="0"/>
              <a:t>sectoral conventions </a:t>
            </a:r>
            <a:r>
              <a:rPr lang="en-US" sz="2000" dirty="0" smtClean="0"/>
              <a:t>that define and criminalize various types of terrorist activities:</a:t>
            </a:r>
          </a:p>
          <a:p>
            <a:pPr marL="0" indent="0">
              <a:buNone/>
            </a:pPr>
            <a:r>
              <a:rPr lang="en-US" sz="2000" dirty="0" smtClean="0"/>
              <a:t>The 1963 Convention on Offences and Certain Other Acts Committed On Board Aircraft</a:t>
            </a:r>
          </a:p>
          <a:p>
            <a:pPr marL="0" indent="0">
              <a:buNone/>
            </a:pPr>
            <a:r>
              <a:rPr lang="en-US" sz="2000" dirty="0" smtClean="0"/>
              <a:t>The 1970 Convention for the Suppression of Unlawful Seizure of Aircraft</a:t>
            </a:r>
          </a:p>
          <a:p>
            <a:pPr marL="0" indent="0">
              <a:buNone/>
            </a:pPr>
            <a:r>
              <a:rPr lang="en-US" sz="2000" dirty="0" smtClean="0"/>
              <a:t>The 1971 Convention for the Suppression of Unlawful Acts against the Safety of Civil Aviation</a:t>
            </a:r>
          </a:p>
          <a:p>
            <a:pPr marL="0" indent="0">
              <a:buNone/>
            </a:pPr>
            <a:r>
              <a:rPr lang="en-US" sz="2000" dirty="0" smtClean="0"/>
              <a:t>The 1979 Convention on the Physical Protection of Nuclear Material</a:t>
            </a:r>
          </a:p>
          <a:p>
            <a:pPr marL="0" indent="0">
              <a:buNone/>
            </a:pPr>
            <a:r>
              <a:rPr lang="en-US" sz="2000" dirty="0" smtClean="0"/>
              <a:t>The 1988 Protocol for the Suppression of Unlawful Acts of Violence at Airports Serving International Civil Aviation</a:t>
            </a:r>
          </a:p>
          <a:p>
            <a:pPr marL="0" indent="0">
              <a:buNone/>
            </a:pPr>
            <a:r>
              <a:rPr lang="en-US" sz="2000" dirty="0" smtClean="0"/>
              <a:t>The 1988 Convention for the Suppression of Unlawful Acts against the Safety of Maritime Navigation</a:t>
            </a:r>
          </a:p>
          <a:p>
            <a:pPr marL="0" indent="0">
              <a:buNone/>
            </a:pPr>
            <a:r>
              <a:rPr lang="en-US" sz="2000" dirty="0" smtClean="0"/>
              <a:t>The 1988 Protocol for the Suppression of Unlawful Acts against the Safety of Fixed Platforms Located on the Continental Shelf</a:t>
            </a:r>
          </a:p>
          <a:p>
            <a:pPr marL="0" indent="0">
              <a:buNone/>
            </a:pPr>
            <a:r>
              <a:rPr lang="en-US" sz="2000" dirty="0" smtClean="0"/>
              <a:t>The 1991 Convention on the Marking of Plastic Explosives for the Purpose of Identification</a:t>
            </a:r>
          </a:p>
          <a:p>
            <a:pPr marL="0" indent="0">
              <a:buNone/>
            </a:pPr>
            <a:r>
              <a:rPr lang="en-US" sz="2000" dirty="0" smtClean="0"/>
              <a:t>The 1997 International Convention for the Suppression of Terrorist Bombings.</a:t>
            </a:r>
          </a:p>
          <a:p>
            <a:pPr marL="0" indent="0">
              <a:buNone/>
            </a:pPr>
            <a:r>
              <a:rPr lang="en-US" sz="2000" dirty="0" smtClean="0"/>
              <a:t>The 1999 International Convention for the Suppression of the Financing of Terrorism</a:t>
            </a:r>
          </a:p>
          <a:p>
            <a:pPr marL="0" indent="0">
              <a:buNone/>
            </a:pPr>
            <a:r>
              <a:rPr lang="en-US" sz="2000" dirty="0" smtClean="0"/>
              <a:t>The 2005 International Convention for the Suppression of Acts of Nuclear Terrorism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311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/>
          </a:bodyPr>
          <a:lstStyle/>
          <a:p>
            <a:pPr algn="r"/>
            <a:r>
              <a:rPr lang="en-US" sz="1000" dirty="0" smtClean="0"/>
              <a:t>Foreign policy and national security of Kazakhstan </a:t>
            </a:r>
            <a:br>
              <a:rPr lang="en-US" sz="1000" dirty="0" smtClean="0"/>
            </a:br>
            <a:r>
              <a:rPr lang="en-US" sz="1000" dirty="0" smtClean="0"/>
              <a:t>lecture 13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028700"/>
            <a:ext cx="11272837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Draft definition under the proposed </a:t>
            </a:r>
            <a:r>
              <a:rPr lang="en-US" sz="3900" b="1" dirty="0" smtClean="0"/>
              <a:t>Comprehensive Convention on International Terrorism:</a:t>
            </a:r>
          </a:p>
          <a:p>
            <a:pPr marL="0" indent="0">
              <a:buNone/>
            </a:pPr>
            <a:r>
              <a:rPr lang="en-US" dirty="0" smtClean="0"/>
              <a:t>1. Any person commits an offence within the meaning of this Convention if that person, by any means, unlawfully and intentionally, causes:</a:t>
            </a:r>
          </a:p>
          <a:p>
            <a:pPr marL="0" indent="0">
              <a:buNone/>
            </a:pPr>
            <a:r>
              <a:rPr lang="en-US" dirty="0" smtClean="0"/>
              <a:t>(a) Death or serious bodily injury to any person; or</a:t>
            </a:r>
          </a:p>
          <a:p>
            <a:pPr marL="0" indent="0">
              <a:buNone/>
            </a:pPr>
            <a:r>
              <a:rPr lang="en-US" dirty="0" smtClean="0"/>
              <a:t>(b) Serious damage to public or private property, including a place of public use, a State or government facility, a public transportation system, an infrastructure facility or the environment; or</a:t>
            </a:r>
          </a:p>
          <a:p>
            <a:pPr marL="0" indent="0">
              <a:buNone/>
            </a:pPr>
            <a:r>
              <a:rPr lang="en-US" dirty="0" smtClean="0"/>
              <a:t>(c) Damage to property, places, facilities, or systems referred to in paragraph 1 (b) of this article, resulting or likely to result in major economic loss, when the purpose of the conduct, by its nature or context, is to intimidate a population, or to compel a Government or an international organization to do or abstain from doing any act.</a:t>
            </a:r>
          </a:p>
        </p:txBody>
      </p:sp>
    </p:spTree>
    <p:extLst>
      <p:ext uri="{BB962C8B-B14F-4D97-AF65-F5344CB8AC3E}">
        <p14:creationId xmlns:p14="http://schemas.microsoft.com/office/powerpoint/2010/main" val="245014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1690</Words>
  <Application>Microsoft Office PowerPoint</Application>
  <PresentationFormat>Widescreen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Foreign policy and national security of Kazakhstan  lecture 13</vt:lpstr>
      <vt:lpstr>LECTURE 13 - Traditional and non-traditional security threats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  <vt:lpstr>Foreign policy and national security of Kazakhstan  lecture 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policy and national security of Kazakhstan  lecture 13</dc:title>
  <dc:creator>Marem Buzurtanova</dc:creator>
  <cp:lastModifiedBy>Marem Buzurtanova</cp:lastModifiedBy>
  <cp:revision>19</cp:revision>
  <dcterms:created xsi:type="dcterms:W3CDTF">2020-12-08T03:17:10Z</dcterms:created>
  <dcterms:modified xsi:type="dcterms:W3CDTF">2020-12-10T07:48:11Z</dcterms:modified>
</cp:coreProperties>
</file>